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649" r:id="rId1"/>
  </p:sldMasterIdLst>
  <p:sldIdLst>
    <p:sldId id="256" r:id="rId2"/>
    <p:sldId id="259" r:id="rId3"/>
    <p:sldId id="269" r:id="rId4"/>
    <p:sldId id="260" r:id="rId5"/>
    <p:sldId id="268" r:id="rId6"/>
    <p:sldId id="261" r:id="rId7"/>
    <p:sldId id="257" r:id="rId8"/>
    <p:sldId id="258"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1"/>
    <p:restoredTop sz="94589"/>
  </p:normalViewPr>
  <p:slideViewPr>
    <p:cSldViewPr snapToGrid="0" snapToObjects="1">
      <p:cViewPr>
        <p:scale>
          <a:sx n="114" d="100"/>
          <a:sy n="114" d="100"/>
        </p:scale>
        <p:origin x="14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36245125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367353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43CE71C-1AE2-3B45-9C61-C9BF59F49F9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91747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03747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43CE71C-1AE2-3B45-9C61-C9BF59F49F9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667593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4764556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9710063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767729967"/>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454653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407373-32C0-954A-AC9A-EA1093E12C76}" type="datetimeFigureOut">
              <a:rPr lang="en-US" smtClean="0"/>
              <a:t>11/9/19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40765470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7727043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B407373-32C0-954A-AC9A-EA1093E12C76}" type="datetimeFigureOut">
              <a:rPr lang="en-US" smtClean="0"/>
              <a:t>11/9/19</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80145965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B407373-32C0-954A-AC9A-EA1093E12C76}" type="datetimeFigureOut">
              <a:rPr lang="en-US" smtClean="0"/>
              <a:t>11/9/19</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1907949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407373-32C0-954A-AC9A-EA1093E12C76}" type="datetimeFigureOut">
              <a:rPr lang="en-US" smtClean="0"/>
              <a:t>11/9/19</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67927820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60563994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407373-32C0-954A-AC9A-EA1093E12C76}" type="datetimeFigureOut">
              <a:rPr lang="en-US" smtClean="0"/>
              <a:t>11/9/19</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43CE71C-1AE2-3B45-9C61-C9BF59F49F93}" type="slidenum">
              <a:rPr lang="en-US" smtClean="0"/>
              <a:t>‹#›</a:t>
            </a:fld>
            <a:endParaRPr lang="en-US"/>
          </a:p>
        </p:txBody>
      </p:sp>
    </p:spTree>
    <p:extLst>
      <p:ext uri="{BB962C8B-B14F-4D97-AF65-F5344CB8AC3E}">
        <p14:creationId xmlns:p14="http://schemas.microsoft.com/office/powerpoint/2010/main" val="20656029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B407373-32C0-954A-AC9A-EA1093E12C76}" type="datetimeFigureOut">
              <a:rPr lang="en-US" smtClean="0"/>
              <a:t>11/9/19</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43CE71C-1AE2-3B45-9C61-C9BF59F49F93}" type="slidenum">
              <a:rPr lang="en-US" smtClean="0"/>
              <a:t>‹#›</a:t>
            </a:fld>
            <a:endParaRPr lang="en-US"/>
          </a:p>
        </p:txBody>
      </p:sp>
    </p:spTree>
    <p:extLst>
      <p:ext uri="{BB962C8B-B14F-4D97-AF65-F5344CB8AC3E}">
        <p14:creationId xmlns:p14="http://schemas.microsoft.com/office/powerpoint/2010/main" val="2075952238"/>
      </p:ext>
    </p:extLst>
  </p:cSld>
  <p:clrMap bg1="lt1" tx1="dk1" bg2="lt2" tx2="dk2" accent1="accent1" accent2="accent2" accent3="accent3" accent4="accent4" accent5="accent5" accent6="accent6" hlink="hlink" folHlink="folHlink"/>
  <p:sldLayoutIdLst>
    <p:sldLayoutId id="2147484650" r:id="rId1"/>
    <p:sldLayoutId id="2147484651" r:id="rId2"/>
    <p:sldLayoutId id="2147484652" r:id="rId3"/>
    <p:sldLayoutId id="2147484653" r:id="rId4"/>
    <p:sldLayoutId id="2147484654" r:id="rId5"/>
    <p:sldLayoutId id="2147484655" r:id="rId6"/>
    <p:sldLayoutId id="2147484656" r:id="rId7"/>
    <p:sldLayoutId id="2147484657" r:id="rId8"/>
    <p:sldLayoutId id="2147484658" r:id="rId9"/>
    <p:sldLayoutId id="2147484659" r:id="rId10"/>
    <p:sldLayoutId id="2147484660" r:id="rId11"/>
    <p:sldLayoutId id="2147484661" r:id="rId12"/>
    <p:sldLayoutId id="2147484662" r:id="rId13"/>
    <p:sldLayoutId id="2147484663" r:id="rId14"/>
    <p:sldLayoutId id="2147484664" r:id="rId15"/>
    <p:sldLayoutId id="214748466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5" Type="http://schemas.openxmlformats.org/officeDocument/2006/relationships/image" Target="../media/image14.tiff"/><Relationship Id="rId6"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a:t>
            </a:r>
            <a:endParaRPr lang="en-US" dirty="0"/>
          </a:p>
        </p:txBody>
      </p:sp>
      <p:sp>
        <p:nvSpPr>
          <p:cNvPr id="3" name="Subtitle 2"/>
          <p:cNvSpPr>
            <a:spLocks noGrp="1"/>
          </p:cNvSpPr>
          <p:nvPr>
            <p:ph type="subTitle" idx="1"/>
          </p:nvPr>
        </p:nvSpPr>
        <p:spPr/>
        <p:txBody>
          <a:bodyPr/>
          <a:lstStyle/>
          <a:p>
            <a:endParaRPr lang="en-US" dirty="0"/>
          </a:p>
        </p:txBody>
      </p:sp>
      <p:sp>
        <p:nvSpPr>
          <p:cNvPr id="7" name="Rectangle 6"/>
          <p:cNvSpPr/>
          <p:nvPr/>
        </p:nvSpPr>
        <p:spPr>
          <a:xfrm>
            <a:off x="869796" y="1481958"/>
            <a:ext cx="10313212" cy="1446550"/>
          </a:xfrm>
          <a:prstGeom prst="rect">
            <a:avLst/>
          </a:prstGeom>
          <a:noFill/>
        </p:spPr>
        <p:txBody>
          <a:bodyPr wrap="square" lIns="91440" tIns="45720" rIns="91440" bIns="45720">
            <a:spAutoFit/>
          </a:bodyPr>
          <a:lstStyle/>
          <a:p>
            <a:pPr algn="ctr"/>
            <a:r>
              <a:rPr lang="en-US" sz="8800" b="0" cap="none" spc="800" dirty="0" smtClean="0">
                <a:ln w="0"/>
                <a:solidFill>
                  <a:schemeClr val="accent1"/>
                </a:solidFill>
                <a:effectLst>
                  <a:glow rad="101600">
                    <a:schemeClr val="accent1">
                      <a:satMod val="175000"/>
                      <a:alpha val="40000"/>
                    </a:schemeClr>
                  </a:glow>
                  <a:innerShdw blurRad="114300">
                    <a:prstClr val="black"/>
                  </a:innerShdw>
                </a:effectLst>
                <a:latin typeface="Abadi MT Condensed Extra Bold" charset="0"/>
                <a:ea typeface="Abadi MT Condensed Extra Bold" charset="0"/>
                <a:cs typeface="Abadi MT Condensed Extra Bold" charset="0"/>
              </a:rPr>
              <a:t>AGRIBOT</a:t>
            </a:r>
            <a:endParaRPr lang="en-US" sz="8800" b="0" cap="none" spc="800" dirty="0">
              <a:ln w="0"/>
              <a:solidFill>
                <a:schemeClr val="accent1"/>
              </a:solidFill>
              <a:effectLst>
                <a:glow rad="101600">
                  <a:schemeClr val="accent1">
                    <a:satMod val="175000"/>
                    <a:alpha val="40000"/>
                  </a:schemeClr>
                </a:glow>
                <a:innerShdw blurRad="114300">
                  <a:prstClr val="black"/>
                </a:innerShdw>
              </a:effectLst>
              <a:latin typeface="Abadi MT Condensed Extra Bold" charset="0"/>
              <a:ea typeface="Abadi MT Condensed Extra Bold" charset="0"/>
              <a:cs typeface="Abadi MT Condensed Extra Bold" charset="0"/>
            </a:endParaRPr>
          </a:p>
        </p:txBody>
      </p:sp>
      <p:pic>
        <p:nvPicPr>
          <p:cNvPr id="5" name="Picture 4"/>
          <p:cNvPicPr>
            <a:picLocks noChangeAspect="1"/>
          </p:cNvPicPr>
          <p:nvPr/>
        </p:nvPicPr>
        <p:blipFill>
          <a:blip r:embed="rId2"/>
          <a:stretch>
            <a:fillRect/>
          </a:stretch>
        </p:blipFill>
        <p:spPr>
          <a:xfrm>
            <a:off x="4135864" y="3155794"/>
            <a:ext cx="3436309" cy="3544825"/>
          </a:xfrm>
          <a:prstGeom prst="rect">
            <a:avLst/>
          </a:prstGeom>
        </p:spPr>
      </p:pic>
    </p:spTree>
    <p:extLst>
      <p:ext uri="{BB962C8B-B14F-4D97-AF65-F5344CB8AC3E}">
        <p14:creationId xmlns:p14="http://schemas.microsoft.com/office/powerpoint/2010/main" val="120430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1999"/>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circle(in)">
                                      <p:cBhvr>
                                        <p:cTn id="11" dur="30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spc="300" dirty="0" smtClean="0">
                <a:solidFill>
                  <a:schemeClr val="accent6">
                    <a:lumMod val="50000"/>
                  </a:schemeClr>
                </a:solidFill>
                <a:latin typeface="Abadi MT Condensed Extra Bold" charset="0"/>
                <a:ea typeface="Abadi MT Condensed Extra Bold" charset="0"/>
                <a:cs typeface="Abadi MT Condensed Extra Bold" charset="0"/>
              </a:rPr>
              <a:t>MECHANISM</a:t>
            </a:r>
            <a:endParaRPr lang="en-US" sz="4800" spc="300" dirty="0">
              <a:solidFill>
                <a:schemeClr val="accent6">
                  <a:lumMod val="50000"/>
                </a:schemeClr>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a:xfrm>
            <a:off x="635620" y="1264555"/>
            <a:ext cx="9686963" cy="4428110"/>
          </a:xfrm>
        </p:spPr>
        <p:txBody>
          <a:bodyPr>
            <a:normAutofit/>
          </a:bodyPr>
          <a:lstStyle/>
          <a:p>
            <a:r>
              <a:rPr lang="en-US" sz="3200" dirty="0" smtClean="0"/>
              <a:t>The code written makes sure the model moves </a:t>
            </a:r>
          </a:p>
          <a:p>
            <a:r>
              <a:rPr lang="en-US" sz="3200" dirty="0" smtClean="0"/>
              <a:t>equal distance </a:t>
            </a:r>
          </a:p>
          <a:p>
            <a:r>
              <a:rPr lang="en-US" sz="3200" dirty="0" smtClean="0"/>
              <a:t>drop seeds at regular intervals by providing opening to the funnel using servo</a:t>
            </a:r>
          </a:p>
          <a:p>
            <a:r>
              <a:rPr lang="en-US" sz="3200" dirty="0" smtClean="0"/>
              <a:t>Takes </a:t>
            </a:r>
            <a:r>
              <a:rPr lang="en-US" sz="3200" dirty="0"/>
              <a:t>U</a:t>
            </a:r>
            <a:r>
              <a:rPr lang="en-US" sz="3200" dirty="0" smtClean="0"/>
              <a:t>-turns (gyro)where required</a:t>
            </a:r>
          </a:p>
          <a:p>
            <a:endParaRPr lang="en-US" dirty="0" smtClean="0"/>
          </a:p>
          <a:p>
            <a:endParaRPr lang="en-US" dirty="0"/>
          </a:p>
        </p:txBody>
      </p:sp>
      <p:pic>
        <p:nvPicPr>
          <p:cNvPr id="4" name="Picture 3"/>
          <p:cNvPicPr>
            <a:picLocks noChangeAspect="1"/>
          </p:cNvPicPr>
          <p:nvPr/>
        </p:nvPicPr>
        <p:blipFill>
          <a:blip r:embed="rId2"/>
          <a:stretch>
            <a:fillRect/>
          </a:stretch>
        </p:blipFill>
        <p:spPr>
          <a:xfrm>
            <a:off x="7904973" y="3579541"/>
            <a:ext cx="3671425" cy="2753569"/>
          </a:xfrm>
          <a:prstGeom prst="rect">
            <a:avLst/>
          </a:prstGeom>
        </p:spPr>
      </p:pic>
    </p:spTree>
    <p:extLst>
      <p:ext uri="{BB962C8B-B14F-4D97-AF65-F5344CB8AC3E}">
        <p14:creationId xmlns:p14="http://schemas.microsoft.com/office/powerpoint/2010/main" val="339806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9591" y="446049"/>
            <a:ext cx="9765022" cy="1458951"/>
          </a:xfrm>
        </p:spPr>
        <p:txBody>
          <a:bodyPr>
            <a:normAutofit/>
          </a:bodyPr>
          <a:lstStyle/>
          <a:p>
            <a:r>
              <a:rPr lang="en-US" sz="4800" spc="300" dirty="0" smtClean="0">
                <a:solidFill>
                  <a:srgbClr val="FF0000"/>
                </a:solidFill>
                <a:latin typeface="Abadi MT Condensed Extra Bold" charset="0"/>
                <a:ea typeface="Abadi MT Condensed Extra Bold" charset="0"/>
                <a:cs typeface="Abadi MT Condensed Extra Bold" charset="0"/>
              </a:rPr>
              <a:t>PROBLEMS FACED</a:t>
            </a:r>
            <a:endParaRPr lang="en-US" sz="4800" spc="300" dirty="0">
              <a:solidFill>
                <a:srgbClr val="FF0000"/>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a:xfrm>
            <a:off x="1628078" y="1193180"/>
            <a:ext cx="9876534" cy="4718042"/>
          </a:xfrm>
        </p:spPr>
        <p:txBody>
          <a:bodyPr>
            <a:noAutofit/>
          </a:bodyPr>
          <a:lstStyle/>
          <a:p>
            <a:pPr marL="0" indent="0">
              <a:buNone/>
            </a:pPr>
            <a:r>
              <a:rPr lang="en-US" sz="2800" dirty="0" smtClean="0"/>
              <a:t>1)WITH MORE USAGE WHEN TWO DIFFERENT LIPOS USED FOR POWER SUPPLY TO DRIVE WHEELS MOVED WITH   DIFFERENT SPEEDS</a:t>
            </a:r>
          </a:p>
          <a:p>
            <a:pPr marL="0" indent="0">
              <a:buNone/>
            </a:pPr>
            <a:endParaRPr lang="en-US" sz="2800" dirty="0" smtClean="0"/>
          </a:p>
          <a:p>
            <a:pPr marL="0" indent="0">
              <a:buNone/>
            </a:pPr>
            <a:r>
              <a:rPr lang="en-US" sz="2800" dirty="0" smtClean="0"/>
              <a:t>2)WHEN ONLY ONE  LIPO WITH ONE MOTOR DRIVER USED THE POWER DRIVEN WAS HIGH DUE TO WHICH THE MORTORS GOT DAMAGED </a:t>
            </a:r>
          </a:p>
          <a:p>
            <a:pPr marL="0" indent="0">
              <a:buNone/>
            </a:pPr>
            <a:endParaRPr lang="en-US" sz="2800" dirty="0" smtClean="0"/>
          </a:p>
          <a:p>
            <a:pPr marL="0" indent="0">
              <a:buNone/>
            </a:pPr>
            <a:r>
              <a:rPr lang="en-US" sz="2800" dirty="0" smtClean="0"/>
              <a:t>3) ANGLE DETECTION FOR EXACT 180 DEGREE TURN</a:t>
            </a:r>
          </a:p>
          <a:p>
            <a:pPr marL="0" indent="0">
              <a:buNone/>
            </a:pPr>
            <a:endParaRPr lang="en-US" sz="2800" dirty="0" smtClean="0"/>
          </a:p>
          <a:p>
            <a:pPr marL="0" indent="0">
              <a:buNone/>
            </a:pPr>
            <a:r>
              <a:rPr lang="en-US" sz="2800" dirty="0" smtClean="0"/>
              <a:t>4)BATTERIES CONNECTED IN PARALLEL WAS DIFFICULT</a:t>
            </a:r>
          </a:p>
          <a:p>
            <a:pPr marL="0" indent="0">
              <a:buNone/>
            </a:pPr>
            <a:endParaRPr lang="en-US" sz="2800" dirty="0"/>
          </a:p>
        </p:txBody>
      </p:sp>
    </p:spTree>
    <p:extLst>
      <p:ext uri="{BB962C8B-B14F-4D97-AF65-F5344CB8AC3E}">
        <p14:creationId xmlns:p14="http://schemas.microsoft.com/office/powerpoint/2010/main" val="1391534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linds(horizontal)">
                                      <p:cBhvr>
                                        <p:cTn id="12" dur="75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latin typeface="Abadi MT Condensed Extra Bold" charset="0"/>
                <a:ea typeface="Abadi MT Condensed Extra Bold" charset="0"/>
                <a:cs typeface="Abadi MT Condensed Extra Bold" charset="0"/>
              </a:rPr>
              <a:t>CONCLUSION</a:t>
            </a:r>
            <a:endParaRPr lang="en-US" sz="4800" dirty="0">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p:txBody>
          <a:bodyPr>
            <a:normAutofit/>
          </a:bodyPr>
          <a:lstStyle/>
          <a:p>
            <a:r>
              <a:rPr lang="en-US" sz="2800" dirty="0" smtClean="0"/>
              <a:t>FINALLY WE HAVE ARRIVED TO THIS STAGE WHERE OUR BOT FULFILS THE TASKS TO PLOUGH,SEED THE FIELD AUTOMATIC ALLY WITHOUT MUCH MAN POWER WITH SIMLE BOT WHICH IS EASY TO MAKE USING TECHNOLOGY WHICH INTURN REDUSES FARMERS WORK AND BRINGSHUGE PROFITS </a:t>
            </a:r>
            <a:endParaRPr lang="en-US" sz="2800" dirty="0"/>
          </a:p>
        </p:txBody>
      </p:sp>
    </p:spTree>
    <p:extLst>
      <p:ext uri="{BB962C8B-B14F-4D97-AF65-F5344CB8AC3E}">
        <p14:creationId xmlns:p14="http://schemas.microsoft.com/office/powerpoint/2010/main" val="5112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heckerboard(across)">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8000" dirty="0" smtClean="0">
                <a:solidFill>
                  <a:srgbClr val="0070C0"/>
                </a:solidFill>
                <a:latin typeface="Abadi MT Condensed Extra Bold" charset="0"/>
                <a:ea typeface="Abadi MT Condensed Extra Bold" charset="0"/>
                <a:cs typeface="Abadi MT Condensed Extra Bold" charset="0"/>
              </a:rPr>
              <a:t>THANK YOU</a:t>
            </a:r>
            <a:endParaRPr lang="en-US" sz="8000" dirty="0">
              <a:solidFill>
                <a:srgbClr val="0070C0"/>
              </a:solidFill>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951518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spc="600" dirty="0" smtClean="0">
                <a:solidFill>
                  <a:srgbClr val="7030A0"/>
                </a:solidFill>
                <a:latin typeface="Abadi MT Condensed Extra Bold" charset="0"/>
                <a:ea typeface="Abadi MT Condensed Extra Bold" charset="0"/>
                <a:cs typeface="Abadi MT Condensed Extra Bold" charset="0"/>
              </a:rPr>
              <a:t>CONTENTS</a:t>
            </a:r>
            <a:r>
              <a:rPr lang="en-US" dirty="0" smtClean="0"/>
              <a:t> </a:t>
            </a:r>
            <a:endParaRPr lang="en-US" dirty="0"/>
          </a:p>
        </p:txBody>
      </p:sp>
      <p:sp>
        <p:nvSpPr>
          <p:cNvPr id="3" name="Content Placeholder 2"/>
          <p:cNvSpPr>
            <a:spLocks noGrp="1"/>
          </p:cNvSpPr>
          <p:nvPr>
            <p:ph idx="1"/>
          </p:nvPr>
        </p:nvSpPr>
        <p:spPr/>
        <p:txBody>
          <a:bodyPr>
            <a:noAutofit/>
          </a:bodyPr>
          <a:lstStyle/>
          <a:p>
            <a:r>
              <a:rPr lang="en-US" sz="2800" dirty="0" smtClean="0">
                <a:latin typeface="Abadi MT Condensed Extra Bold" charset="0"/>
                <a:ea typeface="Abadi MT Condensed Extra Bold" charset="0"/>
                <a:cs typeface="Abadi MT Condensed Extra Bold" charset="0"/>
              </a:rPr>
              <a:t>1)ABOUT MIRCHI</a:t>
            </a:r>
          </a:p>
          <a:p>
            <a:r>
              <a:rPr lang="en-US" sz="2800" dirty="0" smtClean="0">
                <a:latin typeface="Abadi MT Condensed Extra Bold" charset="0"/>
                <a:ea typeface="Abadi MT Condensed Extra Bold" charset="0"/>
                <a:cs typeface="Abadi MT Condensed Extra Bold" charset="0"/>
              </a:rPr>
              <a:t>2)PLOBLEM STSTEMENT</a:t>
            </a:r>
          </a:p>
          <a:p>
            <a:r>
              <a:rPr lang="en-US" sz="2800" dirty="0" smtClean="0">
                <a:latin typeface="Abadi MT Condensed Extra Bold" charset="0"/>
                <a:ea typeface="Abadi MT Condensed Extra Bold" charset="0"/>
                <a:cs typeface="Abadi MT Condensed Extra Bold" charset="0"/>
              </a:rPr>
              <a:t>3)SOLUTION </a:t>
            </a:r>
          </a:p>
          <a:p>
            <a:r>
              <a:rPr lang="en-US" sz="2800" dirty="0" smtClean="0">
                <a:latin typeface="Abadi MT Condensed Extra Bold" charset="0"/>
                <a:ea typeface="Abadi MT Condensed Extra Bold" charset="0"/>
                <a:cs typeface="Abadi MT Condensed Extra Bold" charset="0"/>
              </a:rPr>
              <a:t>4)COMPONENTS USED</a:t>
            </a:r>
          </a:p>
          <a:p>
            <a:r>
              <a:rPr lang="en-US" sz="2800" dirty="0" smtClean="0">
                <a:latin typeface="Abadi MT Condensed Extra Bold" charset="0"/>
                <a:ea typeface="Abadi MT Condensed Extra Bold" charset="0"/>
                <a:cs typeface="Abadi MT Condensed Extra Bold" charset="0"/>
              </a:rPr>
              <a:t>5)STRUCTURE OF AGRIBOT</a:t>
            </a:r>
          </a:p>
          <a:p>
            <a:r>
              <a:rPr lang="en-US" sz="2800" dirty="0" smtClean="0">
                <a:latin typeface="Abadi MT Condensed Extra Bold" charset="0"/>
                <a:ea typeface="Abadi MT Condensed Extra Bold" charset="0"/>
                <a:cs typeface="Abadi MT Condensed Extra Bold" charset="0"/>
              </a:rPr>
              <a:t>6)MECHANISM</a:t>
            </a:r>
          </a:p>
          <a:p>
            <a:r>
              <a:rPr lang="en-US" sz="2800" dirty="0" smtClean="0">
                <a:latin typeface="Abadi MT Condensed Extra Bold" charset="0"/>
                <a:ea typeface="Abadi MT Condensed Extra Bold" charset="0"/>
                <a:cs typeface="Abadi MT Condensed Extra Bold" charset="0"/>
              </a:rPr>
              <a:t>7)PROBLEM STATEMENT</a:t>
            </a:r>
          </a:p>
          <a:p>
            <a:r>
              <a:rPr lang="en-US" sz="2800" dirty="0" smtClean="0">
                <a:latin typeface="Abadi MT Condensed Extra Bold" charset="0"/>
                <a:ea typeface="Abadi MT Condensed Extra Bold" charset="0"/>
                <a:cs typeface="Abadi MT Condensed Extra Bold" charset="0"/>
              </a:rPr>
              <a:t>8)CONCLUSION</a:t>
            </a:r>
            <a:endParaRPr lang="en-US" sz="2800"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26024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checkerboard(across)">
                                      <p:cBhvr>
                                        <p:cTn id="11" dur="1000"/>
                                        <p:tgtEl>
                                          <p:spTgt spid="3">
                                            <p:txEl>
                                              <p:pRg st="0" end="0"/>
                                            </p:txEl>
                                          </p:spTgt>
                                        </p:tgtEl>
                                      </p:cBhvr>
                                    </p:animEffect>
                                  </p:childTnLst>
                                </p:cTn>
                              </p:par>
                              <p:par>
                                <p:cTn id="12" presetID="5" presetClass="entr" presetSubtype="1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checkerboard(across)">
                                      <p:cBhvr>
                                        <p:cTn id="14" dur="1000"/>
                                        <p:tgtEl>
                                          <p:spTgt spid="3">
                                            <p:txEl>
                                              <p:pRg st="1" end="1"/>
                                            </p:txEl>
                                          </p:spTgt>
                                        </p:tgtEl>
                                      </p:cBhvr>
                                    </p:animEffect>
                                  </p:childTnLst>
                                </p:cTn>
                              </p:par>
                              <p:par>
                                <p:cTn id="15" presetID="5" presetClass="entr" presetSubtype="1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1000"/>
                                        <p:tgtEl>
                                          <p:spTgt spid="3">
                                            <p:txEl>
                                              <p:pRg st="2" end="2"/>
                                            </p:txEl>
                                          </p:spTgt>
                                        </p:tgtEl>
                                      </p:cBhvr>
                                    </p:animEffect>
                                  </p:childTnLst>
                                </p:cTn>
                              </p:par>
                              <p:par>
                                <p:cTn id="18" presetID="5" presetClass="entr" presetSubtype="1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checkerboard(across)">
                                      <p:cBhvr>
                                        <p:cTn id="20" dur="1000"/>
                                        <p:tgtEl>
                                          <p:spTgt spid="3">
                                            <p:txEl>
                                              <p:pRg st="3" end="3"/>
                                            </p:txEl>
                                          </p:spTgt>
                                        </p:tgtEl>
                                      </p:cBhvr>
                                    </p:animEffect>
                                  </p:childTnLst>
                                </p:cTn>
                              </p:par>
                              <p:par>
                                <p:cTn id="21" presetID="5" presetClass="entr" presetSubtype="1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checkerboard(across)">
                                      <p:cBhvr>
                                        <p:cTn id="23" dur="1000"/>
                                        <p:tgtEl>
                                          <p:spTgt spid="3">
                                            <p:txEl>
                                              <p:pRg st="4" end="4"/>
                                            </p:txEl>
                                          </p:spTgt>
                                        </p:tgtEl>
                                      </p:cBhvr>
                                    </p:animEffect>
                                  </p:childTnLst>
                                </p:cTn>
                              </p:par>
                              <p:par>
                                <p:cTn id="24" presetID="5" presetClass="entr" presetSubtype="1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checkerboard(across)">
                                      <p:cBhvr>
                                        <p:cTn id="26" dur="1000"/>
                                        <p:tgtEl>
                                          <p:spTgt spid="3">
                                            <p:txEl>
                                              <p:pRg st="5" end="5"/>
                                            </p:txEl>
                                          </p:spTgt>
                                        </p:tgtEl>
                                      </p:cBhvr>
                                    </p:animEffect>
                                  </p:childTnLst>
                                </p:cTn>
                              </p:par>
                              <p:par>
                                <p:cTn id="27" presetID="5" presetClass="entr" presetSubtype="1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checkerboard(across)">
                                      <p:cBhvr>
                                        <p:cTn id="29" dur="1000"/>
                                        <p:tgtEl>
                                          <p:spTgt spid="3">
                                            <p:txEl>
                                              <p:pRg st="6" end="6"/>
                                            </p:txEl>
                                          </p:spTgt>
                                        </p:tgtEl>
                                      </p:cBhvr>
                                    </p:animEffect>
                                  </p:childTnLst>
                                </p:cTn>
                              </p:par>
                              <p:par>
                                <p:cTn id="30" presetID="5" presetClass="entr" presetSubtype="1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checkerboard(across)">
                                      <p:cBhvr>
                                        <p:cTn id="3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568712" y="334537"/>
            <a:ext cx="10935900" cy="5576685"/>
          </a:xfrm>
        </p:spPr>
        <p:txBody>
          <a:bodyPr>
            <a:noAutofit/>
          </a:bodyPr>
          <a:lstStyle/>
          <a:p>
            <a:r>
              <a:rPr lang="en-US" sz="2800" dirty="0" smtClean="0">
                <a:latin typeface="Abadi MT Condensed Extra Bold" charset="0"/>
                <a:ea typeface="Abadi MT Condensed Extra Bold" charset="0"/>
                <a:cs typeface="Abadi MT Condensed Extra Bold" charset="0"/>
              </a:rPr>
              <a:t>MIRCHI is </a:t>
            </a:r>
            <a:r>
              <a:rPr lang="en-US" sz="2800" dirty="0">
                <a:latin typeface="Abadi MT Condensed Extra Bold" charset="0"/>
                <a:ea typeface="Abadi MT Condensed Extra Bold" charset="0"/>
                <a:cs typeface="Abadi MT Condensed Extra Bold" charset="0"/>
              </a:rPr>
              <a:t>a peppery fruit that is used in many dishes all over the world including India. </a:t>
            </a:r>
            <a:endParaRPr lang="en-US" sz="2800" dirty="0" smtClean="0">
              <a:latin typeface="Abadi MT Condensed Extra Bold" charset="0"/>
              <a:ea typeface="Abadi MT Condensed Extra Bold" charset="0"/>
              <a:cs typeface="Abadi MT Condensed Extra Bold" charset="0"/>
            </a:endParaRPr>
          </a:p>
          <a:p>
            <a:r>
              <a:rPr lang="en-US" sz="2800" dirty="0" smtClean="0">
                <a:latin typeface="Abadi MT Condensed Extra Bold" charset="0"/>
                <a:ea typeface="Abadi MT Condensed Extra Bold" charset="0"/>
                <a:cs typeface="Abadi MT Condensed Extra Bold" charset="0"/>
              </a:rPr>
              <a:t>It </a:t>
            </a:r>
            <a:r>
              <a:rPr lang="en-US" sz="2800" dirty="0">
                <a:latin typeface="Abadi MT Condensed Extra Bold" charset="0"/>
                <a:ea typeface="Abadi MT Condensed Extra Bold" charset="0"/>
                <a:cs typeface="Abadi MT Condensed Extra Bold" charset="0"/>
              </a:rPr>
              <a:t>is usually added as an ingredient in a food to make it spicy. </a:t>
            </a:r>
            <a:endParaRPr lang="en-US" sz="2800" dirty="0" smtClean="0">
              <a:latin typeface="Abadi MT Condensed Extra Bold" charset="0"/>
              <a:ea typeface="Abadi MT Condensed Extra Bold" charset="0"/>
              <a:cs typeface="Abadi MT Condensed Extra Bold" charset="0"/>
            </a:endParaRPr>
          </a:p>
          <a:p>
            <a:r>
              <a:rPr lang="en-US" sz="2800" dirty="0" smtClean="0">
                <a:latin typeface="Abadi MT Condensed Extra Bold" charset="0"/>
                <a:ea typeface="Abadi MT Condensed Extra Bold" charset="0"/>
                <a:cs typeface="Abadi MT Condensed Extra Bold" charset="0"/>
              </a:rPr>
              <a:t>an </a:t>
            </a:r>
            <a:r>
              <a:rPr lang="en-US" sz="2800" dirty="0">
                <a:latin typeface="Abadi MT Condensed Extra Bold" charset="0"/>
                <a:ea typeface="Abadi MT Condensed Extra Bold" charset="0"/>
                <a:cs typeface="Abadi MT Condensed Extra Bold" charset="0"/>
              </a:rPr>
              <a:t>ingredient in food preparations as well as medicines</a:t>
            </a:r>
            <a:r>
              <a:rPr lang="en-US" sz="2800" dirty="0" smtClean="0">
                <a:latin typeface="Abadi MT Condensed Extra Bold" charset="0"/>
                <a:ea typeface="Abadi MT Condensed Extra Bold" charset="0"/>
                <a:cs typeface="Abadi MT Condensed Extra Bold" charset="0"/>
              </a:rPr>
              <a:t>.</a:t>
            </a:r>
          </a:p>
          <a:p>
            <a:r>
              <a:rPr lang="en-US" sz="2800" dirty="0" smtClean="0">
                <a:latin typeface="Abadi MT Condensed Extra Bold" charset="0"/>
                <a:ea typeface="Abadi MT Condensed Extra Bold" charset="0"/>
                <a:cs typeface="Abadi MT Condensed Extra Bold" charset="0"/>
              </a:rPr>
              <a:t>India </a:t>
            </a:r>
            <a:r>
              <a:rPr lang="en-US" sz="2800" dirty="0">
                <a:latin typeface="Abadi MT Condensed Extra Bold" charset="0"/>
                <a:ea typeface="Abadi MT Condensed Extra Bold" charset="0"/>
                <a:cs typeface="Abadi MT Condensed Extra Bold" charset="0"/>
              </a:rPr>
              <a:t>tops the </a:t>
            </a:r>
            <a:r>
              <a:rPr lang="en-US" sz="2800" dirty="0" err="1">
                <a:latin typeface="Abadi MT Condensed Extra Bold" charset="0"/>
                <a:ea typeface="Abadi MT Condensed Extra Bold" charset="0"/>
                <a:cs typeface="Abadi MT Condensed Extra Bold" charset="0"/>
              </a:rPr>
              <a:t>chilli</a:t>
            </a:r>
            <a:r>
              <a:rPr lang="en-US" sz="2800" dirty="0">
                <a:latin typeface="Abadi MT Condensed Extra Bold" charset="0"/>
                <a:ea typeface="Abadi MT Condensed Extra Bold" charset="0"/>
                <a:cs typeface="Abadi MT Condensed Extra Bold" charset="0"/>
              </a:rPr>
              <a:t> production list followed by China, Peru, Spain and Mexico</a:t>
            </a:r>
            <a:r>
              <a:rPr lang="en-US" sz="2800" dirty="0" smtClean="0">
                <a:latin typeface="Abadi MT Condensed Extra Bold" charset="0"/>
                <a:ea typeface="Abadi MT Condensed Extra Bold" charset="0"/>
                <a:cs typeface="Abadi MT Condensed Extra Bold" charset="0"/>
              </a:rPr>
              <a:t>.</a:t>
            </a:r>
          </a:p>
          <a:p>
            <a:r>
              <a:rPr lang="en-US" sz="2800" dirty="0" smtClean="0">
                <a:latin typeface="Abadi MT Condensed Extra Bold" charset="0"/>
                <a:ea typeface="Abadi MT Condensed Extra Bold" charset="0"/>
                <a:cs typeface="Abadi MT Condensed Extra Bold" charset="0"/>
              </a:rPr>
              <a:t>Indian </a:t>
            </a:r>
            <a:r>
              <a:rPr lang="en-US" sz="2800" dirty="0" err="1">
                <a:latin typeface="Abadi MT Condensed Extra Bold" charset="0"/>
                <a:ea typeface="Abadi MT Condensed Extra Bold" charset="0"/>
                <a:cs typeface="Abadi MT Condensed Extra Bold" charset="0"/>
              </a:rPr>
              <a:t>chillies</a:t>
            </a:r>
            <a:r>
              <a:rPr lang="en-US" sz="2800" dirty="0">
                <a:latin typeface="Abadi MT Condensed Extra Bold" charset="0"/>
                <a:ea typeface="Abadi MT Condensed Extra Bold" charset="0"/>
                <a:cs typeface="Abadi MT Condensed Extra Bold" charset="0"/>
              </a:rPr>
              <a:t> particularly the one that is grown in Guntur district of Andhra Pradesh is very famous for its pungency and color. </a:t>
            </a:r>
            <a:endParaRPr lang="en-US" sz="2800" dirty="0" smtClean="0">
              <a:latin typeface="Abadi MT Condensed Extra Bold" charset="0"/>
              <a:ea typeface="Abadi MT Condensed Extra Bold" charset="0"/>
              <a:cs typeface="Abadi MT Condensed Extra Bold" charset="0"/>
            </a:endParaRPr>
          </a:p>
          <a:p>
            <a:r>
              <a:rPr lang="en-US" sz="2800" dirty="0" smtClean="0">
                <a:latin typeface="Abadi MT Condensed Extra Bold" charset="0"/>
                <a:ea typeface="Abadi MT Condensed Extra Bold" charset="0"/>
                <a:cs typeface="Abadi MT Condensed Extra Bold" charset="0"/>
              </a:rPr>
              <a:t>There </a:t>
            </a:r>
            <a:r>
              <a:rPr lang="en-US" sz="2800" dirty="0">
                <a:latin typeface="Abadi MT Condensed Extra Bold" charset="0"/>
                <a:ea typeface="Abadi MT Condensed Extra Bold" charset="0"/>
                <a:cs typeface="Abadi MT Condensed Extra Bold" charset="0"/>
              </a:rPr>
              <a:t>are some big sized </a:t>
            </a:r>
            <a:r>
              <a:rPr lang="en-US" sz="2800" dirty="0" err="1">
                <a:latin typeface="Abadi MT Condensed Extra Bold" charset="0"/>
                <a:ea typeface="Abadi MT Condensed Extra Bold" charset="0"/>
                <a:cs typeface="Abadi MT Condensed Extra Bold" charset="0"/>
              </a:rPr>
              <a:t>chillies</a:t>
            </a:r>
            <a:r>
              <a:rPr lang="en-US" sz="2800" dirty="0">
                <a:latin typeface="Abadi MT Condensed Extra Bold" charset="0"/>
                <a:ea typeface="Abadi MT Condensed Extra Bold" charset="0"/>
                <a:cs typeface="Abadi MT Condensed Extra Bold" charset="0"/>
              </a:rPr>
              <a:t> as well and they </a:t>
            </a:r>
            <a:r>
              <a:rPr lang="en-US" sz="2800" dirty="0" smtClean="0">
                <a:latin typeface="Abadi MT Condensed Extra Bold" charset="0"/>
                <a:ea typeface="Abadi MT Condensed Extra Bold" charset="0"/>
                <a:cs typeface="Abadi MT Condensed Extra Bold" charset="0"/>
              </a:rPr>
              <a:t>are</a:t>
            </a:r>
          </a:p>
          <a:p>
            <a:pPr marL="0" indent="0">
              <a:buNone/>
            </a:pPr>
            <a:r>
              <a:rPr lang="en-US" sz="2800" dirty="0" smtClean="0">
                <a:latin typeface="Abadi MT Condensed Extra Bold" charset="0"/>
                <a:ea typeface="Abadi MT Condensed Extra Bold" charset="0"/>
                <a:cs typeface="Abadi MT Condensed Extra Bold" charset="0"/>
              </a:rPr>
              <a:t> </a:t>
            </a:r>
            <a:r>
              <a:rPr lang="en-US" sz="2800" dirty="0">
                <a:latin typeface="Abadi MT Condensed Extra Bold" charset="0"/>
                <a:ea typeface="Abadi MT Condensed Extra Bold" charset="0"/>
                <a:cs typeface="Abadi MT Condensed Extra Bold" charset="0"/>
              </a:rPr>
              <a:t>called bell peppers.</a:t>
            </a:r>
          </a:p>
        </p:txBody>
      </p:sp>
      <p:pic>
        <p:nvPicPr>
          <p:cNvPr id="4" name="Picture 3"/>
          <p:cNvPicPr>
            <a:picLocks noChangeAspect="1"/>
          </p:cNvPicPr>
          <p:nvPr/>
        </p:nvPicPr>
        <p:blipFill>
          <a:blip r:embed="rId2"/>
          <a:stretch>
            <a:fillRect/>
          </a:stretch>
        </p:blipFill>
        <p:spPr>
          <a:xfrm>
            <a:off x="9076281" y="3865438"/>
            <a:ext cx="2777465" cy="2865175"/>
          </a:xfrm>
          <a:prstGeom prst="rect">
            <a:avLst/>
          </a:prstGeom>
        </p:spPr>
      </p:pic>
    </p:spTree>
    <p:extLst>
      <p:ext uri="{BB962C8B-B14F-4D97-AF65-F5344CB8AC3E}">
        <p14:creationId xmlns:p14="http://schemas.microsoft.com/office/powerpoint/2010/main" val="295274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1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heckerboard(across)">
                                      <p:cBhvr>
                                        <p:cTn id="22" dur="1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heckerboard(across)">
                                      <p:cBhvr>
                                        <p:cTn id="27" dur="1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checkerboard(across)">
                                      <p:cBhvr>
                                        <p:cTn id="32" dur="1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checkerboard(across)">
                                      <p:cBhvr>
                                        <p:cTn id="37" dur="1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dissolve">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spc="300" dirty="0" smtClean="0">
                <a:solidFill>
                  <a:schemeClr val="accent1">
                    <a:lumMod val="60000"/>
                    <a:lumOff val="40000"/>
                  </a:schemeClr>
                </a:solidFill>
                <a:latin typeface="Abadi MT Condensed Extra Bold" charset="0"/>
                <a:ea typeface="Abadi MT Condensed Extra Bold" charset="0"/>
                <a:cs typeface="Abadi MT Condensed Extra Bold" charset="0"/>
              </a:rPr>
              <a:t>PROBLEM STATEMENT</a:t>
            </a:r>
            <a:endParaRPr lang="en-US" sz="4800" spc="300" dirty="0">
              <a:solidFill>
                <a:schemeClr val="accent1">
                  <a:lumMod val="60000"/>
                  <a:lumOff val="40000"/>
                </a:schemeClr>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p:txBody>
          <a:bodyPr/>
          <a:lstStyle/>
          <a:p>
            <a:r>
              <a:rPr lang="en-US" sz="2800" dirty="0" smtClean="0"/>
              <a:t>MIRCHI </a:t>
            </a:r>
            <a:r>
              <a:rPr lang="en-US" sz="2800" dirty="0" err="1" smtClean="0"/>
              <a:t>plation</a:t>
            </a:r>
            <a:r>
              <a:rPr lang="en-US" sz="2800" dirty="0" smtClean="0"/>
              <a:t> is become difficult for many farmers as </a:t>
            </a:r>
          </a:p>
          <a:p>
            <a:r>
              <a:rPr lang="en-US" sz="2800" dirty="0" smtClean="0"/>
              <a:t>1)it requires </a:t>
            </a:r>
            <a:r>
              <a:rPr lang="en-US" sz="2800" dirty="0" err="1" smtClean="0"/>
              <a:t>labour</a:t>
            </a:r>
            <a:r>
              <a:rPr lang="en-US" sz="2800" dirty="0" smtClean="0"/>
              <a:t> who cost almost </a:t>
            </a:r>
            <a:r>
              <a:rPr lang="en-US" sz="2800" dirty="0" err="1" smtClean="0"/>
              <a:t>Rs</a:t>
            </a:r>
            <a:r>
              <a:rPr lang="en-US" sz="2800" dirty="0" smtClean="0"/>
              <a:t> 300 per day for work of seeding</a:t>
            </a:r>
          </a:p>
          <a:p>
            <a:r>
              <a:rPr lang="en-US" sz="2800" dirty="0" smtClean="0"/>
              <a:t>2)ploughing soil 2-3 times is become difficult </a:t>
            </a:r>
          </a:p>
          <a:p>
            <a:endParaRPr lang="en-US" dirty="0"/>
          </a:p>
        </p:txBody>
      </p:sp>
    </p:spTree>
    <p:extLst>
      <p:ext uri="{BB962C8B-B14F-4D97-AF65-F5344CB8AC3E}">
        <p14:creationId xmlns:p14="http://schemas.microsoft.com/office/powerpoint/2010/main" val="1584381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7674556" y="558975"/>
            <a:ext cx="3831063" cy="2786392"/>
          </a:xfrm>
          <a:prstGeom prst="rect">
            <a:avLst/>
          </a:prstGeom>
        </p:spPr>
      </p:pic>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3068715" y="7307766"/>
            <a:ext cx="8915400" cy="3777622"/>
          </a:xfrm>
        </p:spPr>
        <p:txBody>
          <a:bodyPr/>
          <a:lstStyle/>
          <a:p>
            <a:endParaRPr lang="en-US" dirty="0"/>
          </a:p>
        </p:txBody>
      </p:sp>
      <p:pic>
        <p:nvPicPr>
          <p:cNvPr id="4" name="Picture 3"/>
          <p:cNvPicPr>
            <a:picLocks noChangeAspect="1"/>
          </p:cNvPicPr>
          <p:nvPr/>
        </p:nvPicPr>
        <p:blipFill>
          <a:blip r:embed="rId3"/>
          <a:stretch>
            <a:fillRect/>
          </a:stretch>
        </p:blipFill>
        <p:spPr>
          <a:xfrm>
            <a:off x="419079" y="434898"/>
            <a:ext cx="4051609" cy="2910468"/>
          </a:xfrm>
          <a:prstGeom prst="rect">
            <a:avLst/>
          </a:prstGeom>
        </p:spPr>
      </p:pic>
      <p:pic>
        <p:nvPicPr>
          <p:cNvPr id="5" name="Picture 4"/>
          <p:cNvPicPr>
            <a:picLocks noChangeAspect="1"/>
          </p:cNvPicPr>
          <p:nvPr/>
        </p:nvPicPr>
        <p:blipFill>
          <a:blip r:embed="rId4"/>
          <a:stretch>
            <a:fillRect/>
          </a:stretch>
        </p:blipFill>
        <p:spPr>
          <a:xfrm>
            <a:off x="4551035" y="2843561"/>
            <a:ext cx="3043174" cy="1997571"/>
          </a:xfrm>
          <a:prstGeom prst="rect">
            <a:avLst/>
          </a:prstGeom>
        </p:spPr>
      </p:pic>
      <p:pic>
        <p:nvPicPr>
          <p:cNvPr id="6" name="Picture 5"/>
          <p:cNvPicPr>
            <a:picLocks noChangeAspect="1"/>
          </p:cNvPicPr>
          <p:nvPr/>
        </p:nvPicPr>
        <p:blipFill>
          <a:blip r:embed="rId5"/>
          <a:stretch>
            <a:fillRect/>
          </a:stretch>
        </p:blipFill>
        <p:spPr>
          <a:xfrm>
            <a:off x="419079" y="3502982"/>
            <a:ext cx="4051609" cy="3038707"/>
          </a:xfrm>
          <a:prstGeom prst="rect">
            <a:avLst/>
          </a:prstGeom>
        </p:spPr>
      </p:pic>
      <p:pic>
        <p:nvPicPr>
          <p:cNvPr id="8" name="Picture 7"/>
          <p:cNvPicPr>
            <a:picLocks noChangeAspect="1"/>
          </p:cNvPicPr>
          <p:nvPr/>
        </p:nvPicPr>
        <p:blipFill>
          <a:blip r:embed="rId6"/>
          <a:stretch>
            <a:fillRect/>
          </a:stretch>
        </p:blipFill>
        <p:spPr>
          <a:xfrm>
            <a:off x="7674556" y="3653880"/>
            <a:ext cx="3850411" cy="2887809"/>
          </a:xfrm>
          <a:prstGeom prst="rect">
            <a:avLst/>
          </a:prstGeom>
        </p:spPr>
      </p:pic>
    </p:spTree>
    <p:extLst>
      <p:ext uri="{BB962C8B-B14F-4D97-AF65-F5344CB8AC3E}">
        <p14:creationId xmlns:p14="http://schemas.microsoft.com/office/powerpoint/2010/main" val="302650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75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75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75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dissolve">
                                      <p:cBhvr>
                                        <p:cTn id="32"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0245" y="624110"/>
            <a:ext cx="9274368" cy="1280890"/>
          </a:xfrm>
        </p:spPr>
        <p:txBody>
          <a:bodyPr>
            <a:normAutofit/>
          </a:bodyPr>
          <a:lstStyle/>
          <a:p>
            <a:r>
              <a:rPr lang="en-US" sz="4800" spc="300" dirty="0" smtClean="0">
                <a:solidFill>
                  <a:srgbClr val="7030A0"/>
                </a:solidFill>
                <a:latin typeface="Abadi MT Condensed Extra Bold" charset="0"/>
                <a:ea typeface="Abadi MT Condensed Extra Bold" charset="0"/>
                <a:cs typeface="Abadi MT Condensed Extra Bold" charset="0"/>
              </a:rPr>
              <a:t>SOLUTION</a:t>
            </a:r>
            <a:endParaRPr lang="en-US" sz="4800" spc="300" dirty="0">
              <a:solidFill>
                <a:srgbClr val="7030A0"/>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a:xfrm>
            <a:off x="1538868" y="1639229"/>
            <a:ext cx="9965744" cy="4271993"/>
          </a:xfrm>
        </p:spPr>
        <p:txBody>
          <a:bodyPr/>
          <a:lstStyle/>
          <a:p>
            <a:pPr marL="0" indent="0">
              <a:buNone/>
            </a:pPr>
            <a:r>
              <a:rPr lang="en-US" sz="4000" dirty="0" smtClean="0">
                <a:latin typeface="Arial Hebrew" charset="-79"/>
                <a:ea typeface="Arial Hebrew" charset="-79"/>
                <a:cs typeface="Arial Hebrew" charset="-79"/>
              </a:rPr>
              <a:t>Working model which can</a:t>
            </a:r>
          </a:p>
          <a:p>
            <a:pPr marL="0" indent="0">
              <a:buNone/>
            </a:pPr>
            <a:r>
              <a:rPr lang="en-US" sz="3200" dirty="0" smtClean="0">
                <a:latin typeface="Arial Hebrew" charset="-79"/>
                <a:ea typeface="Arial Hebrew" charset="-79"/>
                <a:cs typeface="Arial Hebrew" charset="-79"/>
              </a:rPr>
              <a:t>1)reduce work of </a:t>
            </a:r>
            <a:r>
              <a:rPr lang="en-US" sz="3200" dirty="0" err="1" smtClean="0">
                <a:latin typeface="Arial Hebrew" charset="-79"/>
                <a:ea typeface="Arial Hebrew" charset="-79"/>
                <a:cs typeface="Arial Hebrew" charset="-79"/>
              </a:rPr>
              <a:t>labour</a:t>
            </a:r>
            <a:r>
              <a:rPr lang="en-US" sz="3200" dirty="0" smtClean="0">
                <a:latin typeface="Arial Hebrew" charset="-79"/>
                <a:ea typeface="Arial Hebrew" charset="-79"/>
                <a:cs typeface="Arial Hebrew" charset="-79"/>
              </a:rPr>
              <a:t>(man power)</a:t>
            </a:r>
            <a:endParaRPr lang="en-US" sz="3200" dirty="0">
              <a:latin typeface="Arial Hebrew" charset="-79"/>
              <a:ea typeface="Arial Hebrew" charset="-79"/>
              <a:cs typeface="Arial Hebrew" charset="-79"/>
            </a:endParaRPr>
          </a:p>
          <a:p>
            <a:pPr marL="0" indent="0">
              <a:buNone/>
            </a:pPr>
            <a:r>
              <a:rPr lang="en-US" sz="3200" dirty="0" smtClean="0">
                <a:latin typeface="Arial Hebrew" charset="-79"/>
                <a:ea typeface="Arial Hebrew" charset="-79"/>
                <a:cs typeface="Arial Hebrew" charset="-79"/>
              </a:rPr>
              <a:t>2)Ploughs the field </a:t>
            </a:r>
          </a:p>
          <a:p>
            <a:pPr marL="0" indent="0">
              <a:buNone/>
            </a:pPr>
            <a:r>
              <a:rPr lang="en-US" sz="3200" dirty="0" smtClean="0">
                <a:latin typeface="Arial Hebrew" charset="-79"/>
                <a:ea typeface="Arial Hebrew" charset="-79"/>
                <a:cs typeface="Arial Hebrew" charset="-79"/>
              </a:rPr>
              <a:t>3)Machine moving forward and takes U-Turns</a:t>
            </a:r>
          </a:p>
          <a:p>
            <a:pPr marL="0" indent="0">
              <a:buNone/>
            </a:pPr>
            <a:r>
              <a:rPr lang="en-US" sz="3200" dirty="0" smtClean="0">
                <a:latin typeface="Arial Hebrew" charset="-79"/>
                <a:ea typeface="Arial Hebrew" charset="-79"/>
                <a:cs typeface="Arial Hebrew" charset="-79"/>
              </a:rPr>
              <a:t>4)Seeding process at regular intervals</a:t>
            </a:r>
          </a:p>
          <a:p>
            <a:pPr marL="0" indent="0">
              <a:buNone/>
            </a:pPr>
            <a:endParaRPr lang="en-US" dirty="0" smtClean="0"/>
          </a:p>
        </p:txBody>
      </p:sp>
    </p:spTree>
    <p:extLst>
      <p:ext uri="{BB962C8B-B14F-4D97-AF65-F5344CB8AC3E}">
        <p14:creationId xmlns:p14="http://schemas.microsoft.com/office/powerpoint/2010/main" val="38551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1000"/>
                                        <p:tgtEl>
                                          <p:spTgt spid="3">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1000"/>
                                        <p:tgtEl>
                                          <p:spTgt spid="3">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1000"/>
                                        <p:tgtEl>
                                          <p:spTgt spid="3">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wipe(down)">
                                      <p:cBhvr>
                                        <p:cTn id="21" dur="1000"/>
                                        <p:tgtEl>
                                          <p:spTgt spid="3">
                                            <p:txEl>
                                              <p:pRg st="3" end="3"/>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wipe(down)">
                                      <p:cBhvr>
                                        <p:cTn id="24"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5606"/>
          </a:xfrm>
        </p:spPr>
        <p:txBody>
          <a:bodyPr/>
          <a:lstStyle/>
          <a:p>
            <a:endParaRPr lang="en-US" dirty="0"/>
          </a:p>
        </p:txBody>
      </p:sp>
      <p:sp>
        <p:nvSpPr>
          <p:cNvPr id="3" name="Content Placeholder 2"/>
          <p:cNvSpPr>
            <a:spLocks noGrp="1"/>
          </p:cNvSpPr>
          <p:nvPr>
            <p:ph idx="1"/>
          </p:nvPr>
        </p:nvSpPr>
        <p:spPr>
          <a:xfrm>
            <a:off x="838200" y="1397876"/>
            <a:ext cx="10515600" cy="4779087"/>
          </a:xfrm>
        </p:spPr>
        <p:txBody>
          <a:bodyPr>
            <a:normAutofit/>
          </a:bodyPr>
          <a:lstStyle/>
          <a:p>
            <a:r>
              <a:rPr lang="en-US" sz="2800" dirty="0" smtClean="0"/>
              <a:t>WOODEN PLANK</a:t>
            </a:r>
            <a:r>
              <a:rPr lang="en-US" sz="2800" dirty="0"/>
              <a:t> </a:t>
            </a:r>
            <a:r>
              <a:rPr lang="en-US" sz="2800" dirty="0" smtClean="0"/>
              <a:t>  -(300*400)mm</a:t>
            </a:r>
          </a:p>
          <a:p>
            <a:pPr marL="0" indent="0">
              <a:buNone/>
            </a:pPr>
            <a:endParaRPr lang="en-US" sz="2800" dirty="0"/>
          </a:p>
          <a:p>
            <a:r>
              <a:rPr lang="en-US" sz="2800" dirty="0" smtClean="0"/>
              <a:t>MOTORS (JHONSON 300rpm HIGH TORQUE)</a:t>
            </a:r>
          </a:p>
          <a:p>
            <a:endParaRPr lang="en-US" sz="2800" dirty="0"/>
          </a:p>
          <a:p>
            <a:r>
              <a:rPr lang="en-US" sz="2800" dirty="0" smtClean="0"/>
              <a:t>L-CLAMPS </a:t>
            </a:r>
          </a:p>
          <a:p>
            <a:endParaRPr lang="en-US" sz="2800" dirty="0"/>
          </a:p>
          <a:p>
            <a:r>
              <a:rPr lang="en-US" sz="2800" dirty="0" smtClean="0"/>
              <a:t>ARDUINO UNO</a:t>
            </a:r>
          </a:p>
          <a:p>
            <a:pPr marL="0" indent="0">
              <a:buNone/>
            </a:pPr>
            <a:r>
              <a:rPr lang="en-US" dirty="0" smtClean="0"/>
              <a:t> </a:t>
            </a:r>
          </a:p>
          <a:p>
            <a:pPr marL="0" indent="0">
              <a:buNone/>
            </a:pPr>
            <a:endParaRPr lang="en-US" dirty="0"/>
          </a:p>
          <a:p>
            <a:endParaRPr lang="en-US" dirty="0"/>
          </a:p>
          <a:p>
            <a:pPr marL="0" indent="0">
              <a:buNone/>
            </a:pPr>
            <a:endParaRPr lang="en-US" dirty="0"/>
          </a:p>
        </p:txBody>
      </p:sp>
      <p:sp>
        <p:nvSpPr>
          <p:cNvPr id="5" name="Rectangle 4"/>
          <p:cNvSpPr/>
          <p:nvPr/>
        </p:nvSpPr>
        <p:spPr>
          <a:xfrm>
            <a:off x="562655" y="157655"/>
            <a:ext cx="6111413" cy="1015663"/>
          </a:xfrm>
          <a:prstGeom prst="rect">
            <a:avLst/>
          </a:prstGeom>
          <a:noFill/>
        </p:spPr>
        <p:txBody>
          <a:bodyPr wrap="square" lIns="91440" tIns="45720" rIns="91440" bIns="45720">
            <a:spAutoFit/>
          </a:bodyPr>
          <a:lstStyle/>
          <a:p>
            <a:pPr algn="ctr"/>
            <a:r>
              <a:rPr lang="en-US" sz="6000" b="0" cap="none" spc="300" dirty="0" smtClean="0">
                <a:ln w="0"/>
                <a:solidFill>
                  <a:srgbClr val="FF0000"/>
                </a:solidFill>
                <a:effectLst>
                  <a:outerShdw blurRad="38100" dist="19050" dir="2700000" algn="tl" rotWithShape="0">
                    <a:schemeClr val="dk1">
                      <a:alpha val="40000"/>
                    </a:schemeClr>
                  </a:outerShdw>
                </a:effectLst>
                <a:latin typeface="Abadi MT Condensed Extra Bold" charset="0"/>
                <a:ea typeface="Abadi MT Condensed Extra Bold" charset="0"/>
                <a:cs typeface="Abadi MT Condensed Extra Bold" charset="0"/>
              </a:rPr>
              <a:t>COMPONENTS</a:t>
            </a:r>
            <a:endParaRPr lang="en-US" sz="6000" b="0" cap="none" spc="300" dirty="0">
              <a:ln w="0"/>
              <a:solidFill>
                <a:srgbClr val="FF0000"/>
              </a:solidFill>
              <a:effectLst>
                <a:outerShdw blurRad="38100" dist="19050" dir="2700000" algn="tl" rotWithShape="0">
                  <a:schemeClr val="dk1">
                    <a:alpha val="40000"/>
                  </a:schemeClr>
                </a:outerShdw>
              </a:effectLst>
              <a:latin typeface="Abadi MT Condensed Extra Bold" charset="0"/>
              <a:ea typeface="Abadi MT Condensed Extra Bold" charset="0"/>
              <a:cs typeface="Abadi MT Condensed Extra Bold" charset="0"/>
            </a:endParaRPr>
          </a:p>
        </p:txBody>
      </p:sp>
      <p:pic>
        <p:nvPicPr>
          <p:cNvPr id="6" name="Picture 5"/>
          <p:cNvPicPr>
            <a:picLocks noChangeAspect="1"/>
          </p:cNvPicPr>
          <p:nvPr/>
        </p:nvPicPr>
        <p:blipFill>
          <a:blip r:embed="rId2"/>
          <a:stretch>
            <a:fillRect/>
          </a:stretch>
        </p:blipFill>
        <p:spPr>
          <a:xfrm>
            <a:off x="9067558" y="2136741"/>
            <a:ext cx="1924039" cy="1924039"/>
          </a:xfrm>
          <a:prstGeom prst="rect">
            <a:avLst/>
          </a:prstGeom>
        </p:spPr>
      </p:pic>
      <p:pic>
        <p:nvPicPr>
          <p:cNvPr id="7" name="Picture 6"/>
          <p:cNvPicPr>
            <a:picLocks noChangeAspect="1"/>
          </p:cNvPicPr>
          <p:nvPr/>
        </p:nvPicPr>
        <p:blipFill>
          <a:blip r:embed="rId3"/>
          <a:stretch>
            <a:fillRect/>
          </a:stretch>
        </p:blipFill>
        <p:spPr>
          <a:xfrm>
            <a:off x="3379070" y="3274676"/>
            <a:ext cx="1374334" cy="1245351"/>
          </a:xfrm>
          <a:prstGeom prst="rect">
            <a:avLst/>
          </a:prstGeom>
        </p:spPr>
      </p:pic>
      <p:pic>
        <p:nvPicPr>
          <p:cNvPr id="8" name="Picture 7"/>
          <p:cNvPicPr>
            <a:picLocks noChangeAspect="1"/>
          </p:cNvPicPr>
          <p:nvPr/>
        </p:nvPicPr>
        <p:blipFill>
          <a:blip r:embed="rId4"/>
          <a:stretch>
            <a:fillRect/>
          </a:stretch>
        </p:blipFill>
        <p:spPr>
          <a:xfrm>
            <a:off x="4378471" y="4573990"/>
            <a:ext cx="1822837" cy="1822837"/>
          </a:xfrm>
          <a:prstGeom prst="rect">
            <a:avLst/>
          </a:prstGeom>
        </p:spPr>
      </p:pic>
      <p:pic>
        <p:nvPicPr>
          <p:cNvPr id="10" name="Picture 9"/>
          <p:cNvPicPr>
            <a:picLocks noChangeAspect="1"/>
          </p:cNvPicPr>
          <p:nvPr/>
        </p:nvPicPr>
        <p:blipFill>
          <a:blip r:embed="rId5"/>
          <a:stretch>
            <a:fillRect/>
          </a:stretch>
        </p:blipFill>
        <p:spPr>
          <a:xfrm>
            <a:off x="6949613" y="706476"/>
            <a:ext cx="1430265" cy="1430265"/>
          </a:xfrm>
          <a:prstGeom prst="rect">
            <a:avLst/>
          </a:prstGeom>
        </p:spPr>
      </p:pic>
    </p:spTree>
    <p:extLst>
      <p:ext uri="{BB962C8B-B14F-4D97-AF65-F5344CB8AC3E}">
        <p14:creationId xmlns:p14="http://schemas.microsoft.com/office/powerpoint/2010/main" val="82411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500" fill="hold"/>
                                        <p:tgtEl>
                                          <p:spTgt spid="8"/>
                                        </p:tgtEl>
                                        <p:attrNameLst>
                                          <p:attrName>ppt_x</p:attrName>
                                        </p:attrNameLst>
                                      </p:cBhvr>
                                      <p:tavLst>
                                        <p:tav tm="0">
                                          <p:val>
                                            <p:strVal val="#ppt_x"/>
                                          </p:val>
                                        </p:tav>
                                        <p:tav tm="100000">
                                          <p:val>
                                            <p:strVal val="#ppt_x"/>
                                          </p:val>
                                        </p:tav>
                                      </p:tavLst>
                                    </p:anim>
                                    <p:anim calcmode="lin" valueType="num">
                                      <p:cBhvr additive="base">
                                        <p:cTn id="3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831880" y="1120292"/>
            <a:ext cx="10515600" cy="5125928"/>
          </a:xfrm>
        </p:spPr>
        <p:txBody>
          <a:bodyPr>
            <a:noAutofit/>
          </a:bodyPr>
          <a:lstStyle/>
          <a:p>
            <a:r>
              <a:rPr lang="en-US" sz="3200" dirty="0" smtClean="0"/>
              <a:t>SERVO</a:t>
            </a:r>
          </a:p>
          <a:p>
            <a:endParaRPr lang="en-US" sz="3200" dirty="0" smtClean="0"/>
          </a:p>
          <a:p>
            <a:r>
              <a:rPr lang="en-US" sz="3200" dirty="0" smtClean="0"/>
              <a:t>LIPO(POWER SUPPLY)</a:t>
            </a:r>
          </a:p>
          <a:p>
            <a:endParaRPr lang="en-US" sz="3200" dirty="0" smtClean="0"/>
          </a:p>
          <a:p>
            <a:r>
              <a:rPr lang="en-US" sz="3200" dirty="0" smtClean="0"/>
              <a:t>MPU6050 (GYRO)</a:t>
            </a:r>
          </a:p>
          <a:p>
            <a:endParaRPr lang="en-US" sz="3200" dirty="0" smtClean="0"/>
          </a:p>
          <a:p>
            <a:r>
              <a:rPr lang="en-US" sz="3200" dirty="0" smtClean="0"/>
              <a:t>FUNNEL </a:t>
            </a:r>
          </a:p>
          <a:p>
            <a:endParaRPr lang="en-US" sz="3200" dirty="0"/>
          </a:p>
          <a:p>
            <a:r>
              <a:rPr lang="en-US" sz="3200" dirty="0" smtClean="0"/>
              <a:t>MOTOR DRIVERS</a:t>
            </a:r>
            <a:endParaRPr lang="en-US" sz="3200" dirty="0"/>
          </a:p>
        </p:txBody>
      </p:sp>
      <p:pic>
        <p:nvPicPr>
          <p:cNvPr id="4" name="Picture 3"/>
          <p:cNvPicPr>
            <a:picLocks noChangeAspect="1"/>
          </p:cNvPicPr>
          <p:nvPr/>
        </p:nvPicPr>
        <p:blipFill>
          <a:blip r:embed="rId2"/>
          <a:stretch>
            <a:fillRect/>
          </a:stretch>
        </p:blipFill>
        <p:spPr>
          <a:xfrm>
            <a:off x="3169184" y="624110"/>
            <a:ext cx="1538310" cy="1349394"/>
          </a:xfrm>
          <a:prstGeom prst="rect">
            <a:avLst/>
          </a:prstGeom>
        </p:spPr>
      </p:pic>
      <p:pic>
        <p:nvPicPr>
          <p:cNvPr id="5" name="Picture 4"/>
          <p:cNvPicPr>
            <a:picLocks noChangeAspect="1"/>
          </p:cNvPicPr>
          <p:nvPr/>
        </p:nvPicPr>
        <p:blipFill>
          <a:blip r:embed="rId3"/>
          <a:stretch>
            <a:fillRect/>
          </a:stretch>
        </p:blipFill>
        <p:spPr>
          <a:xfrm>
            <a:off x="6761266" y="1417134"/>
            <a:ext cx="2087218" cy="2087218"/>
          </a:xfrm>
          <a:prstGeom prst="rect">
            <a:avLst/>
          </a:prstGeom>
        </p:spPr>
      </p:pic>
      <p:pic>
        <p:nvPicPr>
          <p:cNvPr id="6" name="Picture 5"/>
          <p:cNvPicPr>
            <a:picLocks noChangeAspect="1"/>
          </p:cNvPicPr>
          <p:nvPr/>
        </p:nvPicPr>
        <p:blipFill>
          <a:blip r:embed="rId4"/>
          <a:stretch>
            <a:fillRect/>
          </a:stretch>
        </p:blipFill>
        <p:spPr>
          <a:xfrm>
            <a:off x="5085601" y="2797732"/>
            <a:ext cx="2008157" cy="2077554"/>
          </a:xfrm>
          <a:prstGeom prst="rect">
            <a:avLst/>
          </a:prstGeom>
        </p:spPr>
      </p:pic>
      <p:pic>
        <p:nvPicPr>
          <p:cNvPr id="7" name="Picture 6"/>
          <p:cNvPicPr>
            <a:picLocks noChangeAspect="1"/>
          </p:cNvPicPr>
          <p:nvPr/>
        </p:nvPicPr>
        <p:blipFill>
          <a:blip r:embed="rId5"/>
          <a:stretch>
            <a:fillRect/>
          </a:stretch>
        </p:blipFill>
        <p:spPr>
          <a:xfrm>
            <a:off x="5342417" y="5363477"/>
            <a:ext cx="1494523" cy="1494523"/>
          </a:xfrm>
          <a:prstGeom prst="rect">
            <a:avLst/>
          </a:prstGeom>
        </p:spPr>
      </p:pic>
      <p:pic>
        <p:nvPicPr>
          <p:cNvPr id="8" name="Picture 7"/>
          <p:cNvPicPr>
            <a:picLocks noChangeAspect="1"/>
          </p:cNvPicPr>
          <p:nvPr/>
        </p:nvPicPr>
        <p:blipFill>
          <a:blip r:embed="rId6"/>
          <a:stretch>
            <a:fillRect/>
          </a:stretch>
        </p:blipFill>
        <p:spPr>
          <a:xfrm>
            <a:off x="3169184" y="4432852"/>
            <a:ext cx="1443120" cy="1612425"/>
          </a:xfrm>
          <a:prstGeom prst="rect">
            <a:avLst/>
          </a:prstGeom>
        </p:spPr>
      </p:pic>
    </p:spTree>
    <p:extLst>
      <p:ext uri="{BB962C8B-B14F-4D97-AF65-F5344CB8AC3E}">
        <p14:creationId xmlns:p14="http://schemas.microsoft.com/office/powerpoint/2010/main" val="1953746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4985" y="624110"/>
            <a:ext cx="9809627" cy="1280890"/>
          </a:xfrm>
        </p:spPr>
        <p:txBody>
          <a:bodyPr>
            <a:normAutofit/>
          </a:bodyPr>
          <a:lstStyle/>
          <a:p>
            <a:r>
              <a:rPr lang="en-US" sz="4400" spc="300" dirty="0" smtClean="0">
                <a:solidFill>
                  <a:srgbClr val="00B0F0"/>
                </a:solidFill>
                <a:latin typeface="Abadi MT Condensed Extra Bold" charset="0"/>
                <a:ea typeface="Abadi MT Condensed Extra Bold" charset="0"/>
                <a:cs typeface="Abadi MT Condensed Extra Bold" charset="0"/>
              </a:rPr>
              <a:t>STRUCTURE</a:t>
            </a:r>
            <a:endParaRPr lang="en-US" sz="4400" spc="300" dirty="0">
              <a:solidFill>
                <a:srgbClr val="00B0F0"/>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a:xfrm>
            <a:off x="1103971" y="1616927"/>
            <a:ext cx="10400641" cy="4294295"/>
          </a:xfrm>
        </p:spPr>
        <p:txBody>
          <a:bodyPr>
            <a:normAutofit fontScale="25000" lnSpcReduction="20000"/>
          </a:bodyPr>
          <a:lstStyle/>
          <a:p>
            <a:pPr marL="0" indent="0">
              <a:buNone/>
            </a:pPr>
            <a:r>
              <a:rPr lang="en-US" sz="12800" dirty="0" smtClean="0"/>
              <a:t>Our motto is to control the model using software(Arduino) automated without much work for the farmer which </a:t>
            </a:r>
          </a:p>
          <a:p>
            <a:r>
              <a:rPr lang="en-US" sz="12800" dirty="0" smtClean="0"/>
              <a:t>Ploughs the field(using metal sheet)</a:t>
            </a:r>
          </a:p>
          <a:p>
            <a:r>
              <a:rPr lang="en-US" sz="12800" dirty="0" smtClean="0"/>
              <a:t>Seeding at regular intervals(servo opening and closing the funnel for seeds to drop)</a:t>
            </a:r>
          </a:p>
          <a:p>
            <a:r>
              <a:rPr lang="en-US" sz="12800" dirty="0" smtClean="0"/>
              <a:t>Gyro(measures angle for U-Turns and the model to move straight)</a:t>
            </a:r>
          </a:p>
          <a:p>
            <a:endParaRPr lang="en-US" sz="9800" dirty="0" smtClean="0"/>
          </a:p>
          <a:p>
            <a:pPr marL="0" indent="0">
              <a:buNone/>
            </a:pPr>
            <a:r>
              <a:rPr lang="en-US" sz="9800" dirty="0" smtClean="0"/>
              <a:t>     </a:t>
            </a:r>
          </a:p>
          <a:p>
            <a:endParaRPr lang="en-US" dirty="0"/>
          </a:p>
        </p:txBody>
      </p:sp>
    </p:spTree>
    <p:extLst>
      <p:ext uri="{BB962C8B-B14F-4D97-AF65-F5344CB8AC3E}">
        <p14:creationId xmlns:p14="http://schemas.microsoft.com/office/powerpoint/2010/main" val="98213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2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75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750"/>
                                        <p:tgtEl>
                                          <p:spTgt spid="3">
                                            <p:txEl>
                                              <p:pRg st="1" end="1"/>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wipe(down)">
                                      <p:cBhvr>
                                        <p:cTn id="20" dur="750"/>
                                        <p:tgtEl>
                                          <p:spTgt spid="3">
                                            <p:txEl>
                                              <p:pRg st="2" end="2"/>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down)">
                                      <p:cBhvr>
                                        <p:cTn id="23" dur="7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195</TotalTime>
  <Words>378</Words>
  <Application>Microsoft Macintosh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Abadi MT Condensed Extra Bold</vt:lpstr>
      <vt:lpstr>Arial Hebrew</vt:lpstr>
      <vt:lpstr>Century Gothic</vt:lpstr>
      <vt:lpstr>Wingdings 3</vt:lpstr>
      <vt:lpstr>Arial</vt:lpstr>
      <vt:lpstr>Wisp</vt:lpstr>
      <vt:lpstr> </vt:lpstr>
      <vt:lpstr>CONTENTS </vt:lpstr>
      <vt:lpstr>PowerPoint Presentation</vt:lpstr>
      <vt:lpstr>PROBLEM STATEMENT</vt:lpstr>
      <vt:lpstr>PowerPoint Presentation</vt:lpstr>
      <vt:lpstr>SOLUTION</vt:lpstr>
      <vt:lpstr>PowerPoint Presentation</vt:lpstr>
      <vt:lpstr>PowerPoint Presentation</vt:lpstr>
      <vt:lpstr>STRUCTURE</vt:lpstr>
      <vt:lpstr>MECHANISM</vt:lpstr>
      <vt:lpstr>PROBLEMS FACED</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Microsoft Office User</dc:creator>
  <cp:lastModifiedBy>Microsoft Office User</cp:lastModifiedBy>
  <cp:revision>35</cp:revision>
  <dcterms:created xsi:type="dcterms:W3CDTF">2019-11-07T13:05:14Z</dcterms:created>
  <dcterms:modified xsi:type="dcterms:W3CDTF">2019-11-09T00:16:41Z</dcterms:modified>
</cp:coreProperties>
</file>

<file path=docProps/thumbnail.jpeg>
</file>